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4630400" cy="8229600"/>
  <p:notesSz cx="14630400" cy="8229600"/>
  <p:defaultTextStyle>
    <a:defPPr>
      <a:defRPr lang="bg-BG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64B1DE-1C50-20BC-4FF7-8172D407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E6B5F6CE-3735-AAAB-F429-788BBC70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A908-94AA-4F67-87F4-D929F72A0A7E}" type="datetimeFigureOut">
              <a:rPr lang="bg-BG" smtClean="0"/>
              <a:t>2.10.2025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7C09914B-8649-62C9-8E0C-DE5A6BDD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C2E2DD34-51A8-6EA2-5E99-E3D12F82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DA6F-D864-499D-B1A0-9A823FDF71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91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A58FA647-5D64-3C71-C882-6879D830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8F1917F-03EB-DB04-262D-27459DCE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3C6C1CD-401A-DC2A-02F3-47B70E31F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94A908-94AA-4F67-87F4-D929F72A0A7E}" type="datetimeFigureOut">
              <a:rPr lang="bg-BG" smtClean="0"/>
              <a:t>2.10.2025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6C308C2-A24A-928E-9982-E12DA185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8DE6EF9-8F85-C70A-F19E-1AB5D53D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4DA6F-D864-499D-B1A0-9A823FDF71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62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929C5466-4298-A062-1328-6DDADB36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/>
              <a:t>Италия</a:t>
            </a:r>
            <a:r>
              <a:rPr lang="bg-BG">
                <a:latin typeface="Calibri"/>
                <a:cs typeface="Calibri"/>
              </a:rPr>
              <a:t>:</a:t>
            </a:r>
            <a:r>
              <a:rPr lang="bg-BG" spc="204">
                <a:latin typeface="Calibri"/>
                <a:cs typeface="Calibri"/>
              </a:rPr>
              <a:t> </a:t>
            </a:r>
            <a:r>
              <a:rPr lang="bg-BG" spc="-10"/>
              <a:t>Въведение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71D7902-5C07-EA6B-68C5-58331387E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BEE12DCE-908B-3CB2-2F2F-ED805943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bg-BG"/>
              <a:t>Градски</a:t>
            </a:r>
            <a:r>
              <a:rPr lang="bg-BG" spc="200"/>
              <a:t> </a:t>
            </a:r>
            <a:r>
              <a:rPr lang="bg-BG"/>
              <a:t>и</a:t>
            </a:r>
            <a:r>
              <a:rPr lang="bg-BG" spc="190"/>
              <a:t> </a:t>
            </a:r>
            <a:r>
              <a:rPr lang="bg-BG"/>
              <a:t>селски</a:t>
            </a:r>
            <a:r>
              <a:rPr lang="bg-BG" spc="190"/>
              <a:t> </a:t>
            </a:r>
            <a:r>
              <a:rPr lang="bg-BG" spc="-10"/>
              <a:t>райони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216529F-4BB0-DE9F-E241-4FE7B8164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C28E3CD4-A7B4-D0DE-C4C7-AB3942CC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bg-BG"/>
              <a:t>Италианска</a:t>
            </a:r>
            <a:r>
              <a:rPr lang="bg-BG" spc="240"/>
              <a:t> </a:t>
            </a:r>
            <a:r>
              <a:rPr lang="bg-BG" spc="-10"/>
              <a:t>кухня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C953030-D39F-3DAD-3ACC-651B8E2AA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3E14885E-637A-37E5-BA93-E0A53893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bg-BG"/>
              <a:t>Традиции</a:t>
            </a:r>
            <a:r>
              <a:rPr lang="bg-BG" spc="160"/>
              <a:t> </a:t>
            </a:r>
            <a:r>
              <a:rPr lang="bg-BG"/>
              <a:t>и</a:t>
            </a:r>
            <a:r>
              <a:rPr lang="bg-BG" spc="160"/>
              <a:t> </a:t>
            </a:r>
            <a:r>
              <a:rPr lang="bg-BG" spc="-10"/>
              <a:t>обичаи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B6F5757-5ECA-AE16-F29F-BD3362734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FC1FF50B-68B3-DBA0-B269-9C68392F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bg-BG"/>
              <a:t>Изкуство</a:t>
            </a:r>
            <a:r>
              <a:rPr lang="bg-BG" spc="190"/>
              <a:t> </a:t>
            </a:r>
            <a:r>
              <a:rPr lang="bg-BG"/>
              <a:t>и</a:t>
            </a:r>
            <a:r>
              <a:rPr lang="bg-BG" spc="195"/>
              <a:t> </a:t>
            </a:r>
            <a:r>
              <a:rPr lang="bg-BG" spc="-40"/>
              <a:t>култура</a:t>
            </a:r>
            <a:endParaRPr lang="bg-BG" spc="-4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A8EDA31-07FF-65C2-4186-3227543F9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5912AB7D-4D2E-798A-806B-751F33B1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/>
              <a:t>Италианско</a:t>
            </a:r>
            <a:r>
              <a:rPr lang="bg-BG" spc="100"/>
              <a:t> </a:t>
            </a:r>
            <a:r>
              <a:rPr lang="bg-BG" spc="-10"/>
              <a:t>стопанство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FD89587-0AD1-B74A-556F-B805180AC8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991BD7FD-095E-8F36-270F-528AF372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4400"/>
              <a:t>Туризъм</a:t>
            </a:r>
            <a:r>
              <a:rPr lang="bg-BG" sz="4400" spc="170"/>
              <a:t> </a:t>
            </a:r>
            <a:r>
              <a:rPr lang="bg-BG" sz="4400"/>
              <a:t>и</a:t>
            </a:r>
            <a:r>
              <a:rPr lang="bg-BG" sz="4400" spc="190"/>
              <a:t> </a:t>
            </a:r>
            <a:r>
              <a:rPr lang="bg-BG" sz="4400" spc="-10"/>
              <a:t>икономика</a:t>
            </a:r>
            <a:endParaRPr lang="bg-BG" sz="44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6F5F3A5-2635-43CF-D8E1-36655235C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F769BECE-F3A0-7FB3-C496-ADAE5CCE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300" spc="-10"/>
              <a:t>Инфраструктура</a:t>
            </a:r>
            <a:endParaRPr lang="bg-BG" sz="43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A711099-4447-7DC2-578D-EBC55A5DF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0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FBB54E17-1691-A505-ADDB-9C9C83A6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050"/>
              <a:t>Енергетика</a:t>
            </a:r>
            <a:r>
              <a:rPr lang="bg-BG" sz="3050" spc="60"/>
              <a:t> </a:t>
            </a:r>
            <a:r>
              <a:rPr lang="bg-BG" sz="3050"/>
              <a:t>и</a:t>
            </a:r>
            <a:r>
              <a:rPr lang="bg-BG" sz="3050" spc="60"/>
              <a:t> </a:t>
            </a:r>
            <a:r>
              <a:rPr lang="bg-BG" sz="3050" spc="-10"/>
              <a:t>ресурси</a:t>
            </a:r>
            <a:endParaRPr lang="bg-BG" sz="30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9A95F7D-F7FA-F19E-87CB-FC79253BB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D42A5B3D-F441-CF26-BEF1-5F24C887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5600"/>
              </a:lnSpc>
            </a:pPr>
            <a:r>
              <a:rPr lang="bg-BG"/>
              <a:t>Интересни</a:t>
            </a:r>
            <a:r>
              <a:rPr lang="bg-BG" spc="170"/>
              <a:t> </a:t>
            </a:r>
            <a:r>
              <a:rPr lang="bg-BG"/>
              <a:t>факти</a:t>
            </a:r>
            <a:r>
              <a:rPr lang="bg-BG" spc="190"/>
              <a:t> </a:t>
            </a:r>
            <a:r>
              <a:rPr lang="bg-BG" spc="-25"/>
              <a:t>за </a:t>
            </a:r>
            <a:r>
              <a:rPr lang="bg-BG" spc="-10"/>
              <a:t>Италия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0D04ADC-048C-E009-2FB3-3100CD3A2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2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DE1E1C8A-E90C-4969-62B1-722C86B2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/>
              <a:t>Карта</a:t>
            </a:r>
            <a:r>
              <a:rPr lang="ru-RU">
                <a:latin typeface="Calibri"/>
                <a:cs typeface="Calibri"/>
              </a:rPr>
              <a:t>:</a:t>
            </a:r>
            <a:r>
              <a:rPr lang="ru-RU" spc="215">
                <a:latin typeface="Calibri"/>
                <a:cs typeface="Calibri"/>
              </a:rPr>
              <a:t> </a:t>
            </a:r>
            <a:r>
              <a:rPr lang="ru-RU"/>
              <a:t>Италия</a:t>
            </a:r>
            <a:r>
              <a:rPr lang="ru-RU" spc="229"/>
              <a:t> </a:t>
            </a:r>
            <a:r>
              <a:rPr lang="ru-RU" spc="-50"/>
              <a:t>и</a:t>
            </a:r>
          </a:p>
          <a:p>
            <a:pPr marL="12700" marR="5080">
              <a:lnSpc>
                <a:spcPct val="104700"/>
              </a:lnSpc>
              <a:spcBef>
                <a:spcPts val="15"/>
              </a:spcBef>
            </a:pPr>
            <a:r>
              <a:rPr lang="ru-RU"/>
              <a:t>местоположение</a:t>
            </a:r>
            <a:r>
              <a:rPr lang="ru-RU" spc="-65"/>
              <a:t> </a:t>
            </a:r>
            <a:r>
              <a:rPr lang="ru-RU" spc="-25"/>
              <a:t>на </a:t>
            </a:r>
            <a:r>
              <a:rPr lang="ru-RU" spc="-10"/>
              <a:t>Римини</a:t>
            </a:r>
            <a:endParaRPr lang="ru-RU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CD0A6E0-849D-7DE9-FE39-588435FDD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7B7DB089-6AB9-3EF2-6FC6-A2B62EEF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5600"/>
              </a:lnSpc>
            </a:pPr>
            <a:r>
              <a:rPr lang="bg-BG" spc="-10"/>
              <a:t>Географско</a:t>
            </a:r>
            <a:r>
              <a:rPr lang="bg-BG" spc="-140"/>
              <a:t> </a:t>
            </a:r>
            <a:r>
              <a:rPr lang="bg-BG" spc="-20"/>
              <a:t>разположение </a:t>
            </a:r>
            <a:r>
              <a:rPr lang="bg-BG"/>
              <a:t>на</a:t>
            </a:r>
            <a:r>
              <a:rPr lang="bg-BG" spc="235"/>
              <a:t> </a:t>
            </a:r>
            <a:r>
              <a:rPr lang="bg-BG" spc="-10"/>
              <a:t>Италия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561BA43-4682-31DE-2032-E8BAA67F1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3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3A680862-3302-D1D0-928F-5037E8D4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bg-BG"/>
              <a:t>Римини</a:t>
            </a:r>
            <a:r>
              <a:rPr lang="bg-BG" spc="80"/>
              <a:t> </a:t>
            </a:r>
            <a:r>
              <a:rPr lang="bg-BG" spc="440">
                <a:latin typeface="Calibri"/>
                <a:cs typeface="Calibri"/>
              </a:rPr>
              <a:t>–</a:t>
            </a:r>
            <a:r>
              <a:rPr lang="bg-BG" spc="85">
                <a:latin typeface="Calibri"/>
                <a:cs typeface="Calibri"/>
              </a:rPr>
              <a:t> </a:t>
            </a:r>
            <a:r>
              <a:rPr lang="bg-BG" spc="-10"/>
              <a:t>Географско</a:t>
            </a:r>
            <a:r>
              <a:rPr lang="bg-BG" spc="140"/>
              <a:t> </a:t>
            </a:r>
            <a:r>
              <a:rPr lang="bg-BG" spc="-10"/>
              <a:t>положение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A40B8F9-CDB6-6515-C962-2D2D4CB91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507AD116-E699-480F-1D6B-79FD26EE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 sz="4350"/>
              <a:t>Природа</a:t>
            </a:r>
            <a:r>
              <a:rPr lang="bg-BG" sz="4350" spc="85"/>
              <a:t> </a:t>
            </a:r>
            <a:r>
              <a:rPr lang="bg-BG" sz="4350"/>
              <a:t>на</a:t>
            </a:r>
            <a:r>
              <a:rPr lang="bg-BG" sz="4350" spc="100"/>
              <a:t> </a:t>
            </a:r>
            <a:r>
              <a:rPr lang="bg-BG" sz="4350" spc="-10"/>
              <a:t>Римини</a:t>
            </a:r>
            <a:endParaRPr lang="bg-BG" sz="43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B220814-14B2-7561-ACD3-C8F4466F9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A2F4BB49-ACA2-6ED5-D29F-0EF23B0A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050"/>
              <a:t>Климат</a:t>
            </a:r>
            <a:r>
              <a:rPr lang="bg-BG" sz="3050" spc="180"/>
              <a:t> </a:t>
            </a:r>
            <a:r>
              <a:rPr lang="bg-BG" sz="3050"/>
              <a:t>на</a:t>
            </a:r>
            <a:r>
              <a:rPr lang="bg-BG" sz="3050" spc="180"/>
              <a:t> </a:t>
            </a:r>
            <a:r>
              <a:rPr lang="bg-BG" sz="3050" spc="-10"/>
              <a:t>Римини</a:t>
            </a:r>
            <a:endParaRPr lang="bg-BG" sz="30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7959690-6B4E-8C19-86FB-E01823B57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82A44203-28C3-0D3E-150D-4C20A52C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300"/>
              <a:t>Възникване</a:t>
            </a:r>
            <a:r>
              <a:rPr lang="bg-BG" sz="4300" spc="85"/>
              <a:t> </a:t>
            </a:r>
            <a:r>
              <a:rPr lang="bg-BG" sz="4300"/>
              <a:t>на</a:t>
            </a:r>
            <a:r>
              <a:rPr lang="bg-BG" sz="4300" spc="70"/>
              <a:t> </a:t>
            </a:r>
            <a:r>
              <a:rPr lang="bg-BG" sz="4300" spc="-10"/>
              <a:t>града</a:t>
            </a:r>
            <a:endParaRPr lang="bg-BG" sz="43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699328D-6C9E-A80F-187B-0F26242764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167A1B78-FDC3-E0E5-1E7A-205A2A06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4250"/>
              <a:t>Развитие</a:t>
            </a:r>
            <a:r>
              <a:rPr lang="bg-BG" sz="4250" spc="165"/>
              <a:t> </a:t>
            </a:r>
            <a:r>
              <a:rPr lang="bg-BG" sz="4250"/>
              <a:t>през</a:t>
            </a:r>
            <a:r>
              <a:rPr lang="bg-BG" sz="4250" spc="145"/>
              <a:t> </a:t>
            </a:r>
            <a:r>
              <a:rPr lang="bg-BG" sz="4250" spc="-20"/>
              <a:t>вековете</a:t>
            </a:r>
            <a:endParaRPr lang="bg-BG" sz="42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0874A78-1D72-B33F-492F-775FEDEFD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3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9FA143EA-167F-E6ED-BE71-E80F15E1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bg-BG"/>
              <a:t>Римини</a:t>
            </a:r>
            <a:r>
              <a:rPr lang="bg-BG" spc="210"/>
              <a:t> </a:t>
            </a:r>
            <a:r>
              <a:rPr lang="bg-BG"/>
              <a:t>в</a:t>
            </a:r>
            <a:r>
              <a:rPr lang="bg-BG" spc="235"/>
              <a:t> </a:t>
            </a:r>
            <a:r>
              <a:rPr lang="bg-BG"/>
              <a:t>ново</a:t>
            </a:r>
            <a:r>
              <a:rPr lang="bg-BG" spc="240"/>
              <a:t> </a:t>
            </a:r>
            <a:r>
              <a:rPr lang="bg-BG" spc="-10"/>
              <a:t>време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3AA0308-D157-2340-D2A9-336AC8D0B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20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F33A5B92-9726-79E1-557D-A4AC3F2E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bg-BG"/>
              <a:t>Стопанство</a:t>
            </a:r>
            <a:r>
              <a:rPr lang="bg-BG" spc="135"/>
              <a:t> </a:t>
            </a:r>
            <a:r>
              <a:rPr lang="bg-BG"/>
              <a:t>на</a:t>
            </a:r>
            <a:r>
              <a:rPr lang="bg-BG" spc="145"/>
              <a:t> </a:t>
            </a:r>
            <a:r>
              <a:rPr lang="bg-BG" spc="-10"/>
              <a:t>Римини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56CE3FD-E764-EF8C-DD56-88D382253D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4E934DEE-CA3E-4B81-56AE-930E0554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4200"/>
              <a:t>Икономика</a:t>
            </a:r>
            <a:r>
              <a:rPr lang="bg-BG" sz="4200" spc="170"/>
              <a:t> </a:t>
            </a:r>
            <a:r>
              <a:rPr lang="bg-BG" sz="4200"/>
              <a:t>освен</a:t>
            </a:r>
            <a:r>
              <a:rPr lang="bg-BG" sz="4200" spc="165"/>
              <a:t> </a:t>
            </a:r>
            <a:r>
              <a:rPr lang="bg-BG" sz="4200" spc="-10"/>
              <a:t>туризма</a:t>
            </a:r>
            <a:endParaRPr lang="bg-BG" sz="42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F986A32-89C9-1F7C-BBFA-4B63BD347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52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F129C567-2834-8818-4E83-98971D45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pc="-10"/>
              <a:t>Кулинарни</a:t>
            </a:r>
            <a:r>
              <a:rPr lang="bg-BG" spc="105"/>
              <a:t> </a:t>
            </a:r>
            <a:r>
              <a:rPr lang="bg-BG"/>
              <a:t>особености</a:t>
            </a:r>
            <a:r>
              <a:rPr lang="bg-BG" spc="120"/>
              <a:t> </a:t>
            </a:r>
            <a:r>
              <a:rPr lang="bg-BG"/>
              <a:t>на</a:t>
            </a:r>
            <a:r>
              <a:rPr lang="bg-BG" spc="114"/>
              <a:t> </a:t>
            </a:r>
            <a:r>
              <a:rPr lang="bg-BG" spc="-10"/>
              <a:t>Римини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09B63C0-1D93-7C6E-0542-4CA703450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83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8FA5159F-452F-DA41-458F-EE1AD5F9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5765">
              <a:lnSpc>
                <a:spcPct val="100000"/>
              </a:lnSpc>
              <a:spcBef>
                <a:spcPts val="100"/>
              </a:spcBef>
            </a:pPr>
            <a:r>
              <a:rPr lang="ru-RU" sz="3900"/>
              <a:t>Обичаи</a:t>
            </a:r>
            <a:r>
              <a:rPr lang="ru-RU" sz="3900" spc="215"/>
              <a:t> </a:t>
            </a:r>
            <a:r>
              <a:rPr lang="ru-RU" sz="3900"/>
              <a:t>и</a:t>
            </a:r>
            <a:r>
              <a:rPr lang="ru-RU" sz="3900" spc="215"/>
              <a:t> </a:t>
            </a:r>
            <a:r>
              <a:rPr lang="ru-RU" sz="3900"/>
              <a:t>празници</a:t>
            </a:r>
            <a:r>
              <a:rPr lang="ru-RU" sz="3900" spc="210"/>
              <a:t> </a:t>
            </a:r>
            <a:r>
              <a:rPr lang="ru-RU" sz="3900"/>
              <a:t>в</a:t>
            </a:r>
            <a:r>
              <a:rPr lang="ru-RU" sz="3900" spc="215"/>
              <a:t> </a:t>
            </a:r>
            <a:r>
              <a:rPr lang="ru-RU" sz="3900" spc="-10"/>
              <a:t>Римини</a:t>
            </a:r>
            <a:endParaRPr lang="ru-RU" sz="39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E4B75C5-30EE-D040-FB14-91FCB183B6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882C7DE2-D255-74A0-3E0D-3BE9C1ED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/>
              <a:t>Природни</a:t>
            </a:r>
            <a:r>
              <a:rPr lang="bg-BG" spc="-20"/>
              <a:t> </a:t>
            </a:r>
            <a:r>
              <a:rPr lang="bg-BG" spc="-10"/>
              <a:t>особености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2A1FB0B-0CD1-FC0C-BFC5-D28870C79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AE27A67B-6E19-F2C9-61F3-7513C4FB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800"/>
              <a:t>Забележителности</a:t>
            </a:r>
            <a:r>
              <a:rPr lang="bg-BG" sz="3800">
                <a:latin typeface="Calibri"/>
                <a:cs typeface="Calibri"/>
              </a:rPr>
              <a:t>:</a:t>
            </a:r>
            <a:r>
              <a:rPr lang="bg-BG" sz="3800" spc="95">
                <a:latin typeface="Calibri"/>
                <a:cs typeface="Calibri"/>
              </a:rPr>
              <a:t> </a:t>
            </a:r>
            <a:r>
              <a:rPr lang="bg-BG" sz="3800"/>
              <a:t>Арка</a:t>
            </a:r>
            <a:r>
              <a:rPr lang="bg-BG" sz="3800" spc="170"/>
              <a:t> </a:t>
            </a:r>
            <a:r>
              <a:rPr lang="bg-BG" sz="3800"/>
              <a:t>на</a:t>
            </a:r>
            <a:r>
              <a:rPr lang="bg-BG" sz="3800" spc="160"/>
              <a:t> </a:t>
            </a:r>
            <a:r>
              <a:rPr lang="bg-BG" sz="3800" spc="-10"/>
              <a:t>Август</a:t>
            </a:r>
            <a:endParaRPr lang="bg-BG" sz="380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F318DB6-B4F2-A0A1-3571-365458ECA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1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6A078BA8-9FF0-88B8-4887-0343B647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lang="bg-BG" sz="3950" spc="-10"/>
              <a:t>Забележителности</a:t>
            </a:r>
            <a:r>
              <a:rPr lang="bg-BG" sz="3950" spc="-10">
                <a:latin typeface="Calibri"/>
                <a:cs typeface="Calibri"/>
              </a:rPr>
              <a:t>:</a:t>
            </a:r>
            <a:r>
              <a:rPr lang="bg-BG" sz="3950" spc="-110">
                <a:latin typeface="Calibri"/>
                <a:cs typeface="Calibri"/>
              </a:rPr>
              <a:t> </a:t>
            </a:r>
            <a:r>
              <a:rPr lang="bg-BG" sz="3950" spc="-10"/>
              <a:t>Мостът</a:t>
            </a:r>
            <a:r>
              <a:rPr lang="bg-BG" sz="3950" spc="-80"/>
              <a:t> </a:t>
            </a:r>
            <a:r>
              <a:rPr lang="bg-BG" sz="3950" spc="-25"/>
              <a:t>на </a:t>
            </a:r>
            <a:r>
              <a:rPr lang="bg-BG" sz="3950" spc="-10"/>
              <a:t>Тиберий</a:t>
            </a:r>
            <a:endParaRPr lang="bg-BG" sz="395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28FB1CD-7B7C-4549-1A73-1D2513B72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488DF7BE-A13D-5974-331E-7093DDB0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bg-BG"/>
              <a:t>Градски</a:t>
            </a:r>
            <a:r>
              <a:rPr lang="bg-BG" spc="215"/>
              <a:t> </a:t>
            </a:r>
            <a:r>
              <a:rPr lang="bg-BG"/>
              <a:t>музей</a:t>
            </a:r>
            <a:r>
              <a:rPr lang="bg-BG" spc="200"/>
              <a:t> </a:t>
            </a:r>
            <a:r>
              <a:rPr lang="bg-BG"/>
              <a:t>на</a:t>
            </a:r>
            <a:r>
              <a:rPr lang="bg-BG" spc="200"/>
              <a:t> </a:t>
            </a:r>
            <a:r>
              <a:rPr lang="bg-BG" spc="-10"/>
              <a:t>Римини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81BC6F2-0B38-BDCD-B6C3-F38BB50B9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F4F9DA4D-9F68-B37E-9392-0E80D609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/>
              <a:t>Замъкът</a:t>
            </a:r>
            <a:r>
              <a:rPr lang="bg-BG" spc="-10"/>
              <a:t> Сизмондо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A249B3E-862E-ADFB-7126-CA57CA296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8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78479659-0E42-F277-82E7-E683E140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bg-BG"/>
              <a:t>Църквата</a:t>
            </a:r>
            <a:r>
              <a:rPr lang="bg-BG" spc="220"/>
              <a:t> </a:t>
            </a:r>
            <a:r>
              <a:rPr lang="bg-BG"/>
              <a:t>Сант</a:t>
            </a:r>
            <a:r>
              <a:rPr lang="bg-BG" spc="215"/>
              <a:t> </a:t>
            </a:r>
            <a:r>
              <a:rPr lang="bg-BG" spc="-10"/>
              <a:t>Агостино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5DB8F2A-D62B-72B5-171F-AB8695DB6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45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48F12FEE-A650-3980-6016-BC769809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bg-BG" sz="3900"/>
              <a:t>Парко</a:t>
            </a:r>
            <a:r>
              <a:rPr lang="bg-BG" sz="3900" spc="160"/>
              <a:t> </a:t>
            </a:r>
            <a:r>
              <a:rPr lang="en-US" sz="3900" spc="545">
                <a:latin typeface="Calibri"/>
                <a:cs typeface="Calibri"/>
              </a:rPr>
              <a:t>XXV</a:t>
            </a:r>
            <a:r>
              <a:rPr lang="en-US" sz="3900" spc="10">
                <a:latin typeface="Calibri"/>
                <a:cs typeface="Calibri"/>
              </a:rPr>
              <a:t> </a:t>
            </a:r>
            <a:r>
              <a:rPr lang="en-US" sz="3900" spc="215">
                <a:latin typeface="Calibri"/>
                <a:cs typeface="Calibri"/>
              </a:rPr>
              <a:t>Aprile</a:t>
            </a:r>
            <a:endParaRPr lang="en-US" sz="390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390A86D-80E7-BC2A-E639-A2B3B000D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4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CA09AAFA-58D5-0E09-C29D-ADC7CADA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000"/>
              <a:t>Други</a:t>
            </a:r>
            <a:r>
              <a:rPr lang="bg-BG" sz="4000" spc="135"/>
              <a:t> </a:t>
            </a:r>
            <a:r>
              <a:rPr lang="bg-BG" sz="4000"/>
              <a:t>музеи</a:t>
            </a:r>
            <a:r>
              <a:rPr lang="bg-BG" sz="4000" spc="125"/>
              <a:t> </a:t>
            </a:r>
            <a:r>
              <a:rPr lang="bg-BG" sz="4000"/>
              <a:t>и</a:t>
            </a:r>
            <a:r>
              <a:rPr lang="bg-BG" sz="4000" spc="114"/>
              <a:t> </a:t>
            </a:r>
            <a:r>
              <a:rPr lang="bg-BG" sz="4000" spc="-10"/>
              <a:t>галерии</a:t>
            </a:r>
            <a:endParaRPr lang="bg-BG" sz="40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FD12786-C455-4F6E-FA28-86F791649B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A3F7C200-5B28-783A-A81C-E63F923E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034">
              <a:lnSpc>
                <a:spcPct val="100000"/>
              </a:lnSpc>
              <a:spcBef>
                <a:spcPts val="105"/>
              </a:spcBef>
            </a:pPr>
            <a:r>
              <a:rPr lang="ru-RU" sz="4050"/>
              <a:t>Плажове</a:t>
            </a:r>
            <a:r>
              <a:rPr lang="ru-RU" sz="4050" spc="135"/>
              <a:t> </a:t>
            </a:r>
            <a:r>
              <a:rPr lang="ru-RU" sz="4050"/>
              <a:t>и</a:t>
            </a:r>
            <a:r>
              <a:rPr lang="ru-RU" sz="4050" spc="190"/>
              <a:t> </a:t>
            </a:r>
            <a:r>
              <a:rPr lang="ru-RU" sz="4050"/>
              <a:t>курорти</a:t>
            </a:r>
            <a:r>
              <a:rPr lang="ru-RU" sz="4050" spc="160"/>
              <a:t> </a:t>
            </a:r>
            <a:r>
              <a:rPr lang="ru-RU" sz="4050"/>
              <a:t>на</a:t>
            </a:r>
            <a:r>
              <a:rPr lang="ru-RU" sz="4050" spc="200"/>
              <a:t> </a:t>
            </a:r>
            <a:r>
              <a:rPr lang="ru-RU" sz="4050" spc="-10"/>
              <a:t>Римини</a:t>
            </a:r>
            <a:endParaRPr lang="ru-RU" sz="40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D37F9C8-8D23-5C5B-28B5-4B92A23B6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4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01ED7664-B251-04CC-5A78-EEF89398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050"/>
              <a:t>Местна</a:t>
            </a:r>
            <a:r>
              <a:rPr lang="bg-BG" sz="3050" spc="-10"/>
              <a:t> </a:t>
            </a:r>
            <a:r>
              <a:rPr lang="bg-BG" sz="3050"/>
              <a:t>икономика</a:t>
            </a:r>
            <a:r>
              <a:rPr lang="bg-BG" sz="3050">
                <a:latin typeface="Calibri"/>
                <a:cs typeface="Calibri"/>
              </a:rPr>
              <a:t>:</a:t>
            </a:r>
            <a:r>
              <a:rPr lang="bg-BG" sz="3050" spc="-20">
                <a:latin typeface="Calibri"/>
                <a:cs typeface="Calibri"/>
              </a:rPr>
              <a:t> </a:t>
            </a:r>
            <a:r>
              <a:rPr lang="bg-BG" sz="3050" spc="-10"/>
              <a:t>факти</a:t>
            </a:r>
            <a:endParaRPr lang="bg-BG" sz="305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945DB74-2682-87BA-B0C5-771E499D4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5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23A4718E-BD0A-4101-29FB-6BF024E8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ru-RU"/>
              <a:t>Транспорт</a:t>
            </a:r>
            <a:r>
              <a:rPr lang="ru-RU" spc="190"/>
              <a:t> </a:t>
            </a:r>
            <a:r>
              <a:rPr lang="ru-RU"/>
              <a:t>до</a:t>
            </a:r>
            <a:r>
              <a:rPr lang="ru-RU" spc="200"/>
              <a:t> </a:t>
            </a:r>
            <a:r>
              <a:rPr lang="ru-RU"/>
              <a:t>и</a:t>
            </a:r>
            <a:r>
              <a:rPr lang="ru-RU" spc="204"/>
              <a:t> </a:t>
            </a:r>
            <a:r>
              <a:rPr lang="ru-RU"/>
              <a:t>в</a:t>
            </a:r>
            <a:r>
              <a:rPr lang="ru-RU" spc="195"/>
              <a:t> </a:t>
            </a:r>
            <a:r>
              <a:rPr lang="ru-RU" spc="-10"/>
              <a:t>Римини</a:t>
            </a:r>
            <a:endParaRPr lang="ru-RU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04029A0-23B1-AEAF-F692-043BC216A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2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DD804898-1BAD-4834-D54D-B5D9306D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 sz="4350" spc="-10"/>
              <a:t>Климат</a:t>
            </a:r>
            <a:endParaRPr lang="bg-BG" sz="43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00D3083-40D4-15EE-C68B-8F7F416A0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8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DF545CF8-0478-1B85-B1DD-952CE163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300"/>
              <a:t>Образование</a:t>
            </a:r>
            <a:r>
              <a:rPr lang="bg-BG" sz="4300" spc="85"/>
              <a:t> </a:t>
            </a:r>
            <a:r>
              <a:rPr lang="bg-BG" sz="4300"/>
              <a:t>и</a:t>
            </a:r>
            <a:r>
              <a:rPr lang="bg-BG" sz="4300" spc="95"/>
              <a:t> </a:t>
            </a:r>
            <a:r>
              <a:rPr lang="bg-BG" sz="4300" spc="-10"/>
              <a:t>култура</a:t>
            </a:r>
            <a:endParaRPr lang="bg-BG" sz="43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9E55405-AA58-75FB-5116-C7A1775D8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9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3FB029F2-E9E8-A5E3-7C3B-7A104BC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500"/>
              <a:t>Сан</a:t>
            </a:r>
            <a:r>
              <a:rPr lang="bg-BG" sz="3500" spc="175"/>
              <a:t> </a:t>
            </a:r>
            <a:r>
              <a:rPr lang="bg-BG" sz="3500"/>
              <a:t>Марино</a:t>
            </a:r>
            <a:r>
              <a:rPr lang="bg-BG" sz="3500">
                <a:latin typeface="Calibri"/>
                <a:cs typeface="Calibri"/>
              </a:rPr>
              <a:t>:</a:t>
            </a:r>
            <a:r>
              <a:rPr lang="bg-BG" sz="3500" spc="160">
                <a:latin typeface="Calibri"/>
                <a:cs typeface="Calibri"/>
              </a:rPr>
              <a:t> </a:t>
            </a:r>
            <a:r>
              <a:rPr lang="bg-BG" sz="3500" spc="-10"/>
              <a:t>Въведение</a:t>
            </a:r>
            <a:endParaRPr lang="bg-BG" sz="350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C06C8B8-51FA-1211-31CC-F9712C7CA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90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05AD2D4E-231C-3A0C-B3CF-F27C5EF3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750"/>
              <a:t>Сан</a:t>
            </a:r>
            <a:r>
              <a:rPr lang="bg-BG" sz="2750" spc="135"/>
              <a:t> </a:t>
            </a:r>
            <a:r>
              <a:rPr lang="bg-BG" sz="2750"/>
              <a:t>Марино</a:t>
            </a:r>
            <a:r>
              <a:rPr lang="bg-BG" sz="2750">
                <a:latin typeface="Calibri"/>
                <a:cs typeface="Calibri"/>
              </a:rPr>
              <a:t>:</a:t>
            </a:r>
            <a:r>
              <a:rPr lang="bg-BG" sz="2750" spc="120">
                <a:latin typeface="Calibri"/>
                <a:cs typeface="Calibri"/>
              </a:rPr>
              <a:t> </a:t>
            </a:r>
            <a:r>
              <a:rPr lang="bg-BG" sz="2750" spc="-10"/>
              <a:t>Забележителности</a:t>
            </a:r>
            <a:endParaRPr lang="bg-BG" sz="275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E981BBA-2A37-2E83-F844-F42D55AF3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9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9578E0CA-B4C7-4CB0-BC71-9B508D36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bg-BG"/>
              <a:t>Венеция</a:t>
            </a:r>
            <a:r>
              <a:rPr lang="bg-BG">
                <a:latin typeface="Calibri"/>
                <a:cs typeface="Calibri"/>
              </a:rPr>
              <a:t>:</a:t>
            </a:r>
            <a:r>
              <a:rPr lang="bg-BG" spc="190">
                <a:latin typeface="Calibri"/>
                <a:cs typeface="Calibri"/>
              </a:rPr>
              <a:t> </a:t>
            </a:r>
            <a:r>
              <a:rPr lang="bg-BG"/>
              <a:t>география</a:t>
            </a:r>
            <a:r>
              <a:rPr lang="bg-BG" spc="229"/>
              <a:t> </a:t>
            </a:r>
            <a:r>
              <a:rPr lang="bg-BG"/>
              <a:t>и</a:t>
            </a:r>
            <a:r>
              <a:rPr lang="bg-BG" spc="215"/>
              <a:t> </a:t>
            </a:r>
            <a:r>
              <a:rPr lang="bg-BG" spc="-20"/>
              <a:t>природа</a:t>
            </a:r>
            <a:endParaRPr lang="bg-BG" spc="-2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F140621-E681-82A7-F098-E826018A2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8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025EF9FB-869E-343F-664D-59E145C3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300"/>
              <a:t>Венеция</a:t>
            </a:r>
            <a:r>
              <a:rPr lang="bg-BG" sz="4300">
                <a:latin typeface="Calibri"/>
                <a:cs typeface="Calibri"/>
              </a:rPr>
              <a:t>:</a:t>
            </a:r>
            <a:r>
              <a:rPr lang="bg-BG" sz="4300" spc="40">
                <a:latin typeface="Calibri"/>
                <a:cs typeface="Calibri"/>
              </a:rPr>
              <a:t> </a:t>
            </a:r>
            <a:r>
              <a:rPr lang="bg-BG" sz="4300" spc="-10"/>
              <a:t>История</a:t>
            </a:r>
            <a:endParaRPr lang="bg-BG" sz="430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EE27EB7-47B6-4FAF-C748-2538AD1196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2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5245C533-0B02-9906-B49D-2D799885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/>
              <a:t>Венеция</a:t>
            </a:r>
            <a:r>
              <a:rPr lang="bg-BG">
                <a:latin typeface="Calibri"/>
                <a:cs typeface="Calibri"/>
              </a:rPr>
              <a:t>:</a:t>
            </a:r>
            <a:r>
              <a:rPr lang="bg-BG" spc="195">
                <a:latin typeface="Calibri"/>
                <a:cs typeface="Calibri"/>
              </a:rPr>
              <a:t> </a:t>
            </a:r>
            <a:r>
              <a:rPr lang="bg-BG" spc="-10"/>
              <a:t>Забележителности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0B2CA4E-1779-2A07-8CAD-BB55A952D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C067CCF8-C75F-2A06-0315-7C9E69F1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18150">
              <a:lnSpc>
                <a:spcPct val="100000"/>
              </a:lnSpc>
              <a:spcBef>
                <a:spcPts val="100"/>
              </a:spcBef>
            </a:pPr>
            <a:r>
              <a:rPr lang="bg-BG" sz="4100"/>
              <a:t>Венеция</a:t>
            </a:r>
            <a:r>
              <a:rPr lang="bg-BG" sz="4100">
                <a:latin typeface="Calibri"/>
                <a:cs typeface="Calibri"/>
              </a:rPr>
              <a:t>:</a:t>
            </a:r>
            <a:r>
              <a:rPr lang="bg-BG" sz="4100" spc="35">
                <a:latin typeface="Calibri"/>
                <a:cs typeface="Calibri"/>
              </a:rPr>
              <a:t> </a:t>
            </a:r>
            <a:r>
              <a:rPr lang="bg-BG" sz="4100"/>
              <a:t>Култура</a:t>
            </a:r>
            <a:r>
              <a:rPr lang="bg-BG" sz="4100" spc="95"/>
              <a:t> </a:t>
            </a:r>
            <a:r>
              <a:rPr lang="bg-BG" sz="4100"/>
              <a:t>и</a:t>
            </a:r>
            <a:r>
              <a:rPr lang="bg-BG" sz="4100" spc="110"/>
              <a:t> </a:t>
            </a:r>
            <a:r>
              <a:rPr lang="bg-BG" sz="4100" spc="-10"/>
              <a:t>обичаи</a:t>
            </a:r>
            <a:endParaRPr lang="bg-BG" sz="410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CB98A87-B599-6EA9-704E-E725C4F4A1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06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2A867605-E152-CE81-862A-03EB5F68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/>
              <a:t>Рим</a:t>
            </a:r>
            <a:r>
              <a:rPr lang="bg-BG">
                <a:latin typeface="Calibri"/>
                <a:cs typeface="Calibri"/>
              </a:rPr>
              <a:t>:</a:t>
            </a:r>
            <a:r>
              <a:rPr lang="bg-BG" spc="210">
                <a:latin typeface="Calibri"/>
                <a:cs typeface="Calibri"/>
              </a:rPr>
              <a:t> </a:t>
            </a:r>
            <a:r>
              <a:rPr lang="bg-BG" spc="-10"/>
              <a:t>Въведение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C28087C-27C0-A807-9A29-617381A8B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7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2AC3A840-B7CB-E853-EF07-E442BC51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bg-BG"/>
              <a:t>Рим</a:t>
            </a:r>
            <a:r>
              <a:rPr lang="bg-BG">
                <a:latin typeface="Calibri"/>
                <a:cs typeface="Calibri"/>
              </a:rPr>
              <a:t>:</a:t>
            </a:r>
            <a:r>
              <a:rPr lang="bg-BG" spc="210">
                <a:latin typeface="Calibri"/>
                <a:cs typeface="Calibri"/>
              </a:rPr>
              <a:t> </a:t>
            </a:r>
            <a:r>
              <a:rPr lang="bg-BG" spc="-10"/>
              <a:t>Забележителности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F0AF46D-4BE1-34ED-CED5-1F0BDD4FD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3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5CC426C2-F0E0-24CD-5B10-26AC6028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000"/>
              <a:t>Рим</a:t>
            </a:r>
            <a:r>
              <a:rPr lang="bg-BG" sz="4000">
                <a:latin typeface="Calibri"/>
                <a:cs typeface="Calibri"/>
              </a:rPr>
              <a:t>:</a:t>
            </a:r>
            <a:r>
              <a:rPr lang="bg-BG" sz="4000" spc="70">
                <a:latin typeface="Calibri"/>
                <a:cs typeface="Calibri"/>
              </a:rPr>
              <a:t> </a:t>
            </a:r>
            <a:r>
              <a:rPr lang="bg-BG" sz="4000" spc="-30"/>
              <a:t>Култура</a:t>
            </a:r>
            <a:r>
              <a:rPr lang="bg-BG" sz="4000" spc="105"/>
              <a:t> </a:t>
            </a:r>
            <a:r>
              <a:rPr lang="bg-BG" sz="4000"/>
              <a:t>и</a:t>
            </a:r>
            <a:r>
              <a:rPr lang="bg-BG" sz="4000" spc="90"/>
              <a:t> </a:t>
            </a:r>
            <a:r>
              <a:rPr lang="bg-BG" sz="4000" spc="-10"/>
              <a:t>живот</a:t>
            </a:r>
            <a:endParaRPr lang="bg-BG" sz="400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5B0F07C-C828-7FC5-AFD1-16D261FA9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168937D4-35D1-8176-18D1-25F048E3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4300"/>
              <a:t>История</a:t>
            </a:r>
            <a:r>
              <a:rPr lang="bg-BG" sz="4300" spc="-20"/>
              <a:t> </a:t>
            </a:r>
            <a:r>
              <a:rPr lang="bg-BG" sz="4300" spc="-10"/>
              <a:t>накратко</a:t>
            </a:r>
            <a:endParaRPr lang="bg-BG" sz="43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27CA9B1-E83C-1AE8-599E-FFC9A5CAA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5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614982DA-65A5-9AED-370D-42FDB661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5400"/>
              </a:lnSpc>
            </a:pPr>
            <a:r>
              <a:rPr lang="bg-BG" sz="5400"/>
              <a:t>Благодарим за вниманието!</a:t>
            </a:r>
            <a:endParaRPr lang="bg-BG" sz="4800" dirty="0">
              <a:latin typeface="Calibri"/>
              <a:cs typeface="Calibri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71B6CF2-DB44-D840-BD01-1BE63066E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452A2135-6D4C-CB56-FBCF-8189F67F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lang="bg-BG"/>
              <a:t>Държавно</a:t>
            </a:r>
            <a:r>
              <a:rPr lang="bg-BG" spc="150"/>
              <a:t> </a:t>
            </a:r>
            <a:r>
              <a:rPr lang="bg-BG" spc="-10"/>
              <a:t>устройство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8011258-AC46-0B73-6A43-09CADD70E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BD3B9E81-2E5A-C28A-9DBA-DCFFD894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4200" spc="-10"/>
              <a:t>Население</a:t>
            </a:r>
            <a:endParaRPr lang="bg-BG" sz="42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F8080-9FD0-7E3F-2F48-93113BF09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41CFD10C-4514-DDC4-D125-3BB57D32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050"/>
              <a:t>Основни</a:t>
            </a:r>
            <a:r>
              <a:rPr lang="bg-BG" sz="3050" spc="35"/>
              <a:t> </a:t>
            </a:r>
            <a:r>
              <a:rPr lang="bg-BG" sz="3050"/>
              <a:t>етнически</a:t>
            </a:r>
            <a:r>
              <a:rPr lang="bg-BG" sz="3050" spc="35"/>
              <a:t> </a:t>
            </a:r>
            <a:r>
              <a:rPr lang="bg-BG" sz="3050" spc="-10"/>
              <a:t>групи</a:t>
            </a:r>
            <a:endParaRPr lang="bg-BG" sz="305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4D37AA7-C6C1-FF92-227E-0F63313FC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19CA00FE-B2E2-4BA9-1A5F-9C418873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lang="bg-BG"/>
              <a:t>Официален</a:t>
            </a:r>
            <a:r>
              <a:rPr lang="bg-BG" spc="225"/>
              <a:t> </a:t>
            </a:r>
            <a:r>
              <a:rPr lang="bg-BG"/>
              <a:t>език</a:t>
            </a:r>
            <a:r>
              <a:rPr lang="bg-BG" spc="250"/>
              <a:t> </a:t>
            </a:r>
            <a:r>
              <a:rPr lang="bg-BG"/>
              <a:t>и</a:t>
            </a:r>
            <a:r>
              <a:rPr lang="bg-BG" spc="229"/>
              <a:t> </a:t>
            </a:r>
            <a:r>
              <a:rPr lang="bg-BG" spc="-10"/>
              <a:t>религия</a:t>
            </a:r>
            <a:endParaRPr lang="bg-BG" spc="-1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7FAAAFA-7946-9AA1-3219-1A91720BD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08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По избор</PresentationFormat>
  <Paragraphs>51</Paragraphs>
  <Slides>50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Тема на Office</vt:lpstr>
      <vt:lpstr>Италия: Въведение</vt:lpstr>
      <vt:lpstr>Географско разположение на Италия</vt:lpstr>
      <vt:lpstr>Природни особености</vt:lpstr>
      <vt:lpstr>Климат</vt:lpstr>
      <vt:lpstr>История накратко</vt:lpstr>
      <vt:lpstr>Държавно устройство</vt:lpstr>
      <vt:lpstr>Население</vt:lpstr>
      <vt:lpstr>Основни етнически групи</vt:lpstr>
      <vt:lpstr>Официален език и религия</vt:lpstr>
      <vt:lpstr>Градски и селски райони</vt:lpstr>
      <vt:lpstr>Италианска кухня</vt:lpstr>
      <vt:lpstr>Традиции и обичаи</vt:lpstr>
      <vt:lpstr>Изкуство и култура</vt:lpstr>
      <vt:lpstr>Италианско стопанство</vt:lpstr>
      <vt:lpstr>Туризъм и икономика</vt:lpstr>
      <vt:lpstr>Инфраструктура</vt:lpstr>
      <vt:lpstr>Енергетика и ресурси</vt:lpstr>
      <vt:lpstr>Интересни факти за Италия</vt:lpstr>
      <vt:lpstr>Карта: Италия и местоположение на Римини</vt:lpstr>
      <vt:lpstr>Римини – Географско положение</vt:lpstr>
      <vt:lpstr>Природа на Римини</vt:lpstr>
      <vt:lpstr>Климат на Римини</vt:lpstr>
      <vt:lpstr>Възникване на града</vt:lpstr>
      <vt:lpstr>Развитие през вековете</vt:lpstr>
      <vt:lpstr>Римини в ново време</vt:lpstr>
      <vt:lpstr>Стопанство на Римини</vt:lpstr>
      <vt:lpstr>Икономика освен туризма</vt:lpstr>
      <vt:lpstr>Кулинарни особености на Римини</vt:lpstr>
      <vt:lpstr>Обичаи и празници в Римини</vt:lpstr>
      <vt:lpstr>Забележителности: Арка на Август</vt:lpstr>
      <vt:lpstr>Забележителности: Мостът на Тиберий</vt:lpstr>
      <vt:lpstr>Градски музей на Римини</vt:lpstr>
      <vt:lpstr>Замъкът Сизмондо</vt:lpstr>
      <vt:lpstr>Църквата Сант Агостино</vt:lpstr>
      <vt:lpstr>Парко XXV Aprile</vt:lpstr>
      <vt:lpstr>Други музеи и галерии</vt:lpstr>
      <vt:lpstr>Плажове и курорти на Римини</vt:lpstr>
      <vt:lpstr>Местна икономика: факти</vt:lpstr>
      <vt:lpstr>Транспорт до и в Римини</vt:lpstr>
      <vt:lpstr>Образование и култура</vt:lpstr>
      <vt:lpstr>Сан Марино: Въведение</vt:lpstr>
      <vt:lpstr>Сан Марино: Забележителности</vt:lpstr>
      <vt:lpstr>Венеция: география и природа</vt:lpstr>
      <vt:lpstr>Венеция: История</vt:lpstr>
      <vt:lpstr>Венеция: Забележителности</vt:lpstr>
      <vt:lpstr>Венеция: Култура и обичаи</vt:lpstr>
      <vt:lpstr>Рим: Въведение</vt:lpstr>
      <vt:lpstr>Рим: Забележителности</vt:lpstr>
      <vt:lpstr>Рим: Култура и живот</vt:lpstr>
      <vt:lpstr>Благодарим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Vladislav Velkov</dc:creator>
  <cp:lastModifiedBy>Vladislav Velkov</cp:lastModifiedBy>
  <cp:revision>1</cp:revision>
  <dcterms:created xsi:type="dcterms:W3CDTF">2025-10-02T20:59:15Z</dcterms:created>
  <dcterms:modified xsi:type="dcterms:W3CDTF">2025-10-02T20:59:15Z</dcterms:modified>
</cp:coreProperties>
</file>